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22"/>
  </p:notesMasterIdLst>
  <p:handoutMasterIdLst>
    <p:handoutMasterId r:id="rId23"/>
  </p:handoutMasterIdLst>
  <p:sldIdLst>
    <p:sldId id="446" r:id="rId5"/>
    <p:sldId id="770" r:id="rId6"/>
    <p:sldId id="5572" r:id="rId7"/>
    <p:sldId id="5565" r:id="rId8"/>
    <p:sldId id="5568" r:id="rId9"/>
    <p:sldId id="449" r:id="rId10"/>
    <p:sldId id="769" r:id="rId11"/>
    <p:sldId id="5573" r:id="rId12"/>
    <p:sldId id="5574" r:id="rId13"/>
    <p:sldId id="5575" r:id="rId14"/>
    <p:sldId id="5576" r:id="rId15"/>
    <p:sldId id="5577" r:id="rId16"/>
    <p:sldId id="5579" r:id="rId17"/>
    <p:sldId id="5580" r:id="rId18"/>
    <p:sldId id="5581" r:id="rId19"/>
    <p:sldId id="5567" r:id="rId20"/>
    <p:sldId id="265" r:id="rId21"/>
  </p:sldIdLst>
  <p:sldSz cx="9144000" cy="5143500" type="screen16x9"/>
  <p:notesSz cx="6858000" cy="9144000"/>
  <p:custDataLst>
    <p:tags r:id="rId2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76"/>
    <p:restoredTop sz="94651"/>
  </p:normalViewPr>
  <p:slideViewPr>
    <p:cSldViewPr snapToGrid="0">
      <p:cViewPr varScale="1">
        <p:scale>
          <a:sx n="99" d="100"/>
          <a:sy n="99" d="100"/>
        </p:scale>
        <p:origin x="176" y="1872"/>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4/21/22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4/21/22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10</a:t>
            </a:fld>
            <a:endParaRPr lang="en-US"/>
          </a:p>
        </p:txBody>
      </p:sp>
    </p:spTree>
    <p:extLst>
      <p:ext uri="{BB962C8B-B14F-4D97-AF65-F5344CB8AC3E}">
        <p14:creationId xmlns:p14="http://schemas.microsoft.com/office/powerpoint/2010/main" val="37391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11</a:t>
            </a:fld>
            <a:endParaRPr lang="en-US"/>
          </a:p>
        </p:txBody>
      </p:sp>
    </p:spTree>
    <p:extLst>
      <p:ext uri="{BB962C8B-B14F-4D97-AF65-F5344CB8AC3E}">
        <p14:creationId xmlns:p14="http://schemas.microsoft.com/office/powerpoint/2010/main" val="3486291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12</a:t>
            </a:fld>
            <a:endParaRPr lang="en-US"/>
          </a:p>
        </p:txBody>
      </p:sp>
    </p:spTree>
    <p:extLst>
      <p:ext uri="{BB962C8B-B14F-4D97-AF65-F5344CB8AC3E}">
        <p14:creationId xmlns:p14="http://schemas.microsoft.com/office/powerpoint/2010/main" val="2321686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13</a:t>
            </a:fld>
            <a:endParaRPr lang="en-US"/>
          </a:p>
        </p:txBody>
      </p:sp>
    </p:spTree>
    <p:extLst>
      <p:ext uri="{BB962C8B-B14F-4D97-AF65-F5344CB8AC3E}">
        <p14:creationId xmlns:p14="http://schemas.microsoft.com/office/powerpoint/2010/main" val="105918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14</a:t>
            </a:fld>
            <a:endParaRPr lang="en-US"/>
          </a:p>
        </p:txBody>
      </p:sp>
    </p:spTree>
    <p:extLst>
      <p:ext uri="{BB962C8B-B14F-4D97-AF65-F5344CB8AC3E}">
        <p14:creationId xmlns:p14="http://schemas.microsoft.com/office/powerpoint/2010/main" val="30767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15</a:t>
            </a:fld>
            <a:endParaRPr lang="en-US"/>
          </a:p>
        </p:txBody>
      </p:sp>
    </p:spTree>
    <p:extLst>
      <p:ext uri="{BB962C8B-B14F-4D97-AF65-F5344CB8AC3E}">
        <p14:creationId xmlns:p14="http://schemas.microsoft.com/office/powerpoint/2010/main" val="341479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16</a:t>
            </a:fld>
            <a:endParaRPr lang="en-US"/>
          </a:p>
        </p:txBody>
      </p:sp>
    </p:spTree>
    <p:extLst>
      <p:ext uri="{BB962C8B-B14F-4D97-AF65-F5344CB8AC3E}">
        <p14:creationId xmlns:p14="http://schemas.microsoft.com/office/powerpoint/2010/main" val="276416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56152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9</a:t>
            </a:fld>
            <a:endParaRPr lang="en-US"/>
          </a:p>
        </p:txBody>
      </p:sp>
    </p:spTree>
    <p:extLst>
      <p:ext uri="{BB962C8B-B14F-4D97-AF65-F5344CB8AC3E}">
        <p14:creationId xmlns:p14="http://schemas.microsoft.com/office/powerpoint/2010/main" val="25627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err="1"/>
              <a:t>Stien</a:t>
            </a:r>
            <a:r>
              <a:rPr lang="en-US" sz="1200" dirty="0"/>
              <a:t> </a:t>
            </a:r>
            <a:r>
              <a:rPr lang="en-US" sz="1200" dirty="0" err="1"/>
              <a:t>Vanderhallen</a:t>
            </a:r>
            <a:endParaRPr lang="en-US" sz="1200" dirty="0"/>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April 2022</a:t>
            </a:r>
          </a:p>
        </p:txBody>
      </p:sp>
      <p:sp>
        <p:nvSpPr>
          <p:cNvPr id="6" name="Title 5"/>
          <p:cNvSpPr>
            <a:spLocks noGrp="1"/>
          </p:cNvSpPr>
          <p:nvPr>
            <p:ph type="ctrTitle"/>
          </p:nvPr>
        </p:nvSpPr>
        <p:spPr>
          <a:xfrm>
            <a:off x="335244" y="1580186"/>
            <a:ext cx="8340152" cy="644730"/>
          </a:xfrm>
        </p:spPr>
        <p:txBody>
          <a:bodyPr/>
          <a:lstStyle/>
          <a:p>
            <a:r>
              <a:rPr lang="en-US" dirty="0" err="1"/>
              <a:t>IOx</a:t>
            </a:r>
            <a:r>
              <a:rPr lang="en-US" dirty="0"/>
              <a:t> GPS Data Publishing App for IR1800 IoT Routing Platform</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2293291"/>
            <a:ext cx="8777917" cy="18053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 Global Enterprise/Global Public Sector/Global Commercial and Small </a:t>
            </a:r>
          </a:p>
          <a:p>
            <a:r>
              <a:rPr lang="en-US" sz="1100" dirty="0"/>
              <a:t>Industries : Cities and Communities/Education/Financial Services/Government/Health Care/Manufacturing/Oil and Gas/Retail/Transportation/Utilities</a:t>
            </a:r>
          </a:p>
          <a:p>
            <a:r>
              <a:rPr lang="en-US" sz="1100" dirty="0" err="1"/>
              <a:t>LoB</a:t>
            </a:r>
            <a:r>
              <a:rPr lang="en-US" sz="1100" dirty="0"/>
              <a:t> : Operations Automation/Operation Analytics</a:t>
            </a:r>
          </a:p>
          <a:p>
            <a:r>
              <a:rPr lang="en-US" sz="1100" dirty="0"/>
              <a:t>Architectural Plays : Enterprise</a:t>
            </a:r>
          </a:p>
          <a:p>
            <a:r>
              <a:rPr lang="en-US" sz="1100" dirty="0"/>
              <a:t>Sales Plays : Modernize the Workforce Experience for Enterprise/Transform Customer Experience/Manage the Application Experience/Other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(4) </a:t>
            </a:r>
            <a:r>
              <a:rPr lang="en-US" dirty="0">
                <a:latin typeface="+mn-lt"/>
              </a:rPr>
              <a:t>Activate application</a:t>
            </a:r>
            <a:endParaRPr lang="en-BE" dirty="0">
              <a:latin typeface="+mn-lt"/>
            </a:endParaRPr>
          </a:p>
        </p:txBody>
      </p:sp>
      <p:pic>
        <p:nvPicPr>
          <p:cNvPr id="5" name="Picture 4" descr="Graphical user interface, application, Word&#10;&#10;Description automatically generated">
            <a:extLst>
              <a:ext uri="{FF2B5EF4-FFF2-40B4-BE49-F238E27FC236}">
                <a16:creationId xmlns:a16="http://schemas.microsoft.com/office/drawing/2014/main" id="{88606A77-D63A-7446-BD0B-2C83FEB5861B}"/>
              </a:ext>
            </a:extLst>
          </p:cNvPr>
          <p:cNvPicPr>
            <a:picLocks noChangeAspect="1"/>
          </p:cNvPicPr>
          <p:nvPr/>
        </p:nvPicPr>
        <p:blipFill>
          <a:blip r:embed="rId4"/>
          <a:stretch>
            <a:fillRect/>
          </a:stretch>
        </p:blipFill>
        <p:spPr>
          <a:xfrm>
            <a:off x="965916" y="1406845"/>
            <a:ext cx="6044448" cy="3367042"/>
          </a:xfrm>
          <a:prstGeom prst="rect">
            <a:avLst/>
          </a:prstGeom>
        </p:spPr>
      </p:pic>
    </p:spTree>
    <p:extLst>
      <p:ext uri="{BB962C8B-B14F-4D97-AF65-F5344CB8AC3E}">
        <p14:creationId xmlns:p14="http://schemas.microsoft.com/office/powerpoint/2010/main" val="39691127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(5) </a:t>
            </a:r>
            <a:r>
              <a:rPr lang="en-US" dirty="0">
                <a:latin typeface="+mn-lt"/>
              </a:rPr>
              <a:t>Configure application resources</a:t>
            </a:r>
            <a:endParaRPr lang="en-BE" dirty="0">
              <a:latin typeface="+mn-lt"/>
            </a:endParaRPr>
          </a:p>
        </p:txBody>
      </p:sp>
      <p:pic>
        <p:nvPicPr>
          <p:cNvPr id="3" name="Picture 2" descr="Graphical user interface, text, application, email&#10;&#10;Description automatically generated">
            <a:extLst>
              <a:ext uri="{FF2B5EF4-FFF2-40B4-BE49-F238E27FC236}">
                <a16:creationId xmlns:a16="http://schemas.microsoft.com/office/drawing/2014/main" id="{28EC53F6-EA24-304D-BD78-2558A7540AD8}"/>
              </a:ext>
            </a:extLst>
          </p:cNvPr>
          <p:cNvPicPr>
            <a:picLocks noChangeAspect="1"/>
          </p:cNvPicPr>
          <p:nvPr/>
        </p:nvPicPr>
        <p:blipFill>
          <a:blip r:embed="rId4"/>
          <a:stretch>
            <a:fillRect/>
          </a:stretch>
        </p:blipFill>
        <p:spPr>
          <a:xfrm>
            <a:off x="1765216" y="1408565"/>
            <a:ext cx="5252960" cy="2930043"/>
          </a:xfrm>
          <a:prstGeom prst="rect">
            <a:avLst/>
          </a:prstGeom>
        </p:spPr>
      </p:pic>
    </p:spTree>
    <p:extLst>
      <p:ext uri="{BB962C8B-B14F-4D97-AF65-F5344CB8AC3E}">
        <p14:creationId xmlns:p14="http://schemas.microsoft.com/office/powerpoint/2010/main" val="13636222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(6) </a:t>
            </a:r>
            <a:r>
              <a:rPr lang="en-US" dirty="0">
                <a:latin typeface="+mn-lt"/>
              </a:rPr>
              <a:t>Start the application</a:t>
            </a:r>
            <a:endParaRPr lang="en-BE" dirty="0">
              <a:latin typeface="+mn-lt"/>
            </a:endParaRPr>
          </a:p>
        </p:txBody>
      </p:sp>
      <p:pic>
        <p:nvPicPr>
          <p:cNvPr id="5" name="Picture 4" descr="Graphical user interface, application, Word&#10;&#10;Description automatically generated">
            <a:extLst>
              <a:ext uri="{FF2B5EF4-FFF2-40B4-BE49-F238E27FC236}">
                <a16:creationId xmlns:a16="http://schemas.microsoft.com/office/drawing/2014/main" id="{951F3F4C-6933-7143-85FE-23B991047D87}"/>
              </a:ext>
            </a:extLst>
          </p:cNvPr>
          <p:cNvPicPr>
            <a:picLocks noChangeAspect="1"/>
          </p:cNvPicPr>
          <p:nvPr/>
        </p:nvPicPr>
        <p:blipFill>
          <a:blip r:embed="rId4"/>
          <a:stretch>
            <a:fillRect/>
          </a:stretch>
        </p:blipFill>
        <p:spPr>
          <a:xfrm>
            <a:off x="1898439" y="1596450"/>
            <a:ext cx="5347121" cy="2979922"/>
          </a:xfrm>
          <a:prstGeom prst="rect">
            <a:avLst/>
          </a:prstGeom>
        </p:spPr>
      </p:pic>
    </p:spTree>
    <p:extLst>
      <p:ext uri="{BB962C8B-B14F-4D97-AF65-F5344CB8AC3E}">
        <p14:creationId xmlns:p14="http://schemas.microsoft.com/office/powerpoint/2010/main" val="8645145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(7) </a:t>
            </a:r>
            <a:r>
              <a:rPr lang="en-US" dirty="0">
                <a:latin typeface="+mn-lt"/>
              </a:rPr>
              <a:t>Verify that the application is started</a:t>
            </a:r>
            <a:endParaRPr lang="en-BE" dirty="0">
              <a:latin typeface="+mn-lt"/>
            </a:endParaRPr>
          </a:p>
        </p:txBody>
      </p:sp>
      <p:pic>
        <p:nvPicPr>
          <p:cNvPr id="3" name="Picture 2" descr="Graphical user interface, application&#10;&#10;Description automatically generated">
            <a:extLst>
              <a:ext uri="{FF2B5EF4-FFF2-40B4-BE49-F238E27FC236}">
                <a16:creationId xmlns:a16="http://schemas.microsoft.com/office/drawing/2014/main" id="{11C1D8DC-18D8-7649-B071-3157424DBDE7}"/>
              </a:ext>
            </a:extLst>
          </p:cNvPr>
          <p:cNvPicPr>
            <a:picLocks noChangeAspect="1"/>
          </p:cNvPicPr>
          <p:nvPr/>
        </p:nvPicPr>
        <p:blipFill>
          <a:blip r:embed="rId4"/>
          <a:stretch>
            <a:fillRect/>
          </a:stretch>
        </p:blipFill>
        <p:spPr>
          <a:xfrm>
            <a:off x="1948071" y="1600475"/>
            <a:ext cx="5247858" cy="2955218"/>
          </a:xfrm>
          <a:prstGeom prst="rect">
            <a:avLst/>
          </a:prstGeom>
        </p:spPr>
      </p:pic>
    </p:spTree>
    <p:extLst>
      <p:ext uri="{BB962C8B-B14F-4D97-AF65-F5344CB8AC3E}">
        <p14:creationId xmlns:p14="http://schemas.microsoft.com/office/powerpoint/2010/main" val="33404366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(8) </a:t>
            </a:r>
            <a:r>
              <a:rPr lang="en-US" dirty="0">
                <a:latin typeface="+mn-lt"/>
              </a:rPr>
              <a:t>Consult application logs</a:t>
            </a:r>
            <a:endParaRPr lang="en-BE" dirty="0">
              <a:latin typeface="+mn-lt"/>
            </a:endParaRPr>
          </a:p>
        </p:txBody>
      </p:sp>
      <p:pic>
        <p:nvPicPr>
          <p:cNvPr id="3" name="Picture 2" descr="Graphical user interface, text, application, email&#10;&#10;Description automatically generated">
            <a:extLst>
              <a:ext uri="{FF2B5EF4-FFF2-40B4-BE49-F238E27FC236}">
                <a16:creationId xmlns:a16="http://schemas.microsoft.com/office/drawing/2014/main" id="{EF2F6E48-E3EE-1D4B-B913-D4AC46ACC202}"/>
              </a:ext>
            </a:extLst>
          </p:cNvPr>
          <p:cNvPicPr>
            <a:picLocks noChangeAspect="1"/>
          </p:cNvPicPr>
          <p:nvPr/>
        </p:nvPicPr>
        <p:blipFill>
          <a:blip r:embed="rId4"/>
          <a:stretch>
            <a:fillRect/>
          </a:stretch>
        </p:blipFill>
        <p:spPr>
          <a:xfrm>
            <a:off x="2128651" y="1600475"/>
            <a:ext cx="4886697" cy="2737316"/>
          </a:xfrm>
          <a:prstGeom prst="rect">
            <a:avLst/>
          </a:prstGeom>
        </p:spPr>
      </p:pic>
    </p:spTree>
    <p:extLst>
      <p:ext uri="{BB962C8B-B14F-4D97-AF65-F5344CB8AC3E}">
        <p14:creationId xmlns:p14="http://schemas.microsoft.com/office/powerpoint/2010/main" val="24403318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646331"/>
          </a:xfrm>
          <a:prstGeom prst="rect">
            <a:avLst/>
          </a:prstGeom>
          <a:noFill/>
        </p:spPr>
        <p:txBody>
          <a:bodyPr wrap="square" rtlCol="0">
            <a:spAutoFit/>
          </a:bodyPr>
          <a:lstStyle/>
          <a:p>
            <a:pPr algn="ctr"/>
            <a:r>
              <a:rPr lang="en-BE" dirty="0">
                <a:latin typeface="+mn-lt"/>
              </a:rPr>
              <a:t>(9) </a:t>
            </a:r>
            <a:r>
              <a:rPr lang="en-US" dirty="0">
                <a:latin typeface="+mn-lt"/>
              </a:rPr>
              <a:t>Verify correct GPS data format being published</a:t>
            </a:r>
            <a:endParaRPr lang="en-BE" dirty="0">
              <a:latin typeface="+mn-lt"/>
            </a:endParaRPr>
          </a:p>
        </p:txBody>
      </p:sp>
      <p:pic>
        <p:nvPicPr>
          <p:cNvPr id="3" name="Picture 2">
            <a:extLst>
              <a:ext uri="{FF2B5EF4-FFF2-40B4-BE49-F238E27FC236}">
                <a16:creationId xmlns:a16="http://schemas.microsoft.com/office/drawing/2014/main" id="{D24E6DBB-F376-6F4F-BCB8-7B04DD5897A7}"/>
              </a:ext>
            </a:extLst>
          </p:cNvPr>
          <p:cNvPicPr>
            <a:picLocks noChangeAspect="1"/>
          </p:cNvPicPr>
          <p:nvPr/>
        </p:nvPicPr>
        <p:blipFill>
          <a:blip r:embed="rId4"/>
          <a:stretch>
            <a:fillRect/>
          </a:stretch>
        </p:blipFill>
        <p:spPr>
          <a:xfrm>
            <a:off x="309093" y="2452144"/>
            <a:ext cx="8525814" cy="617891"/>
          </a:xfrm>
          <a:prstGeom prst="rect">
            <a:avLst/>
          </a:prstGeom>
        </p:spPr>
      </p:pic>
    </p:spTree>
    <p:extLst>
      <p:ext uri="{BB962C8B-B14F-4D97-AF65-F5344CB8AC3E}">
        <p14:creationId xmlns:p14="http://schemas.microsoft.com/office/powerpoint/2010/main" val="21004460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Tools (</a:t>
            </a:r>
            <a:r>
              <a:rPr lang="es-ES_tradnl" sz="2700" kern="0" dirty="0" err="1">
                <a:solidFill>
                  <a:srgbClr val="FFFFFF"/>
                </a:solidFill>
                <a:latin typeface="CiscoSansTT" panose="020B0503020201020303" pitchFamily="34" charset="0"/>
                <a:cs typeface="CiscoSansTT" panose="020B0503020201020303" pitchFamily="34" charset="0"/>
              </a:rPr>
              <a:t>products</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Used</a:t>
            </a:r>
            <a:r>
              <a:rPr lang="es-ES_tradnl" sz="2700" kern="0" dirty="0">
                <a:solidFill>
                  <a:srgbClr val="FFFFFF"/>
                </a:solidFill>
                <a:latin typeface="CiscoSansTT" panose="020B0503020201020303" pitchFamily="34" charset="0"/>
                <a:cs typeface="CiscoSansTT" panose="020B0503020201020303" pitchFamily="34" charset="0"/>
              </a:rPr>
              <a:t> </a:t>
            </a:r>
            <a:endParaRPr lang="es-ES_tradnl" b="1" kern="0" dirty="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355482"/>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err="1">
                <a:solidFill>
                  <a:schemeClr val="bg1"/>
                </a:solidFill>
              </a:rPr>
              <a:t>IOx</a:t>
            </a:r>
            <a:r>
              <a:rPr lang="en-US" dirty="0">
                <a:solidFill>
                  <a:schemeClr val="bg1"/>
                </a:solidFill>
              </a:rPr>
              <a:t>, IR1800, IoT, Python</a:t>
            </a:r>
          </a:p>
        </p:txBody>
      </p:sp>
      <p:sp>
        <p:nvSpPr>
          <p:cNvPr id="6" name="Rectangle 5">
            <a:extLst>
              <a:ext uri="{FF2B5EF4-FFF2-40B4-BE49-F238E27FC236}">
                <a16:creationId xmlns:a16="http://schemas.microsoft.com/office/drawing/2014/main" id="{48646222-EFFC-3F43-9AE2-D7C6C4A6B320}"/>
              </a:ext>
            </a:extLst>
          </p:cNvPr>
          <p:cNvSpPr/>
          <p:nvPr/>
        </p:nvSpPr>
        <p:spPr>
          <a:xfrm>
            <a:off x="332816" y="4304284"/>
            <a:ext cx="7749821" cy="307777"/>
          </a:xfrm>
          <a:prstGeom prst="rect">
            <a:avLst/>
          </a:prstGeom>
        </p:spPr>
        <p:txBody>
          <a:bodyPr wrap="square">
            <a:spAutoFit/>
          </a:bodyPr>
          <a:lstStyle/>
          <a:p>
            <a:pPr algn="ctr"/>
            <a:r>
              <a:rPr lang="en-CA" sz="1400">
                <a:solidFill>
                  <a:schemeClr val="bg1"/>
                </a:solidFill>
                <a:latin typeface="+mn-lt"/>
              </a:rPr>
              <a:t>Add link to the presentation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sky, outdoor, mountain&#10;&#10;Description automatically generated">
            <a:extLst>
              <a:ext uri="{FF2B5EF4-FFF2-40B4-BE49-F238E27FC236}">
                <a16:creationId xmlns:a16="http://schemas.microsoft.com/office/drawing/2014/main" id="{AA527F70-7657-D644-B78B-67F7C9B83496}"/>
              </a:ext>
            </a:extLst>
          </p:cNvPr>
          <p:cNvPicPr>
            <a:picLocks noChangeAspect="1"/>
          </p:cNvPicPr>
          <p:nvPr/>
        </p:nvPicPr>
        <p:blipFill>
          <a:blip r:embed="rId3"/>
          <a:stretch>
            <a:fillRect/>
          </a:stretch>
        </p:blipFill>
        <p:spPr>
          <a:xfrm>
            <a:off x="0" y="0"/>
            <a:ext cx="9144000" cy="73152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229649" y="4179919"/>
            <a:ext cx="302518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Analytics</a:t>
            </a:r>
            <a:r>
              <a:rPr lang="es-ES_tradnl" sz="2400" b="1" kern="0" dirty="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68141" y="213819"/>
            <a:ext cx="1584088"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a:solidFill>
                  <a:srgbClr val="FFFFFF"/>
                </a:solidFill>
                <a:latin typeface="+mj-lt"/>
              </a:rPr>
              <a:t>Enterprise</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Customer has an internal application for monitoring router location.</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Cisco IoT routers do not natively allow to broadcast GPS data to a custom REST endpoint.</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788108"/>
            <a:ext cx="7947301" cy="600164"/>
          </a:xfrm>
          <a:prstGeom prst="rect">
            <a:avLst/>
          </a:prstGeom>
          <a:noFill/>
        </p:spPr>
        <p:txBody>
          <a:bodyPr wrap="square" rtlCol="0">
            <a:spAutoFit/>
          </a:bodyPr>
          <a:lstStyle/>
          <a:p>
            <a:r>
              <a:rPr lang="en-US" sz="1100" dirty="0">
                <a:solidFill>
                  <a:schemeClr val="bg2"/>
                </a:solidFill>
                <a:latin typeface="+mn-lt"/>
              </a:rPr>
              <a:t>The solution is an </a:t>
            </a:r>
            <a:r>
              <a:rPr lang="en-US" sz="1100" dirty="0" err="1">
                <a:solidFill>
                  <a:schemeClr val="bg2"/>
                </a:solidFill>
                <a:latin typeface="+mn-lt"/>
              </a:rPr>
              <a:t>IOx</a:t>
            </a:r>
            <a:r>
              <a:rPr lang="en-US" sz="1100" dirty="0">
                <a:solidFill>
                  <a:schemeClr val="bg2"/>
                </a:solidFill>
                <a:latin typeface="+mn-lt"/>
              </a:rPr>
              <a:t> application that runs on Cisco IR1800 routing platforms. The app reads serial GPS data from the router, and publishes it both to local storage and a customizable REST endpoint. The publication interval can be adjusted by the user. When GPS data is unchanged, it is not published.</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The customer can benefit from the Cisco IoT routing platform advantages, without having to compromise on using their internal applications. Moreover, the application is open to be customized further to accommodate future needs.</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193F3CEF-AFEA-DD47-9FDD-633A6C407214}"/>
              </a:ext>
            </a:extLst>
          </p:cNvPr>
          <p:cNvPicPr>
            <a:picLocks noChangeAspect="1"/>
          </p:cNvPicPr>
          <p:nvPr/>
        </p:nvPicPr>
        <p:blipFill>
          <a:blip r:embed="rId4"/>
          <a:stretch>
            <a:fillRect/>
          </a:stretch>
        </p:blipFill>
        <p:spPr>
          <a:xfrm>
            <a:off x="2103786" y="1184745"/>
            <a:ext cx="4936427" cy="3283889"/>
          </a:xfrm>
          <a:prstGeom prst="rect">
            <a:avLst/>
          </a:prstGeom>
        </p:spPr>
      </p:pic>
    </p:spTree>
    <p:extLst>
      <p:ext uri="{BB962C8B-B14F-4D97-AF65-F5344CB8AC3E}">
        <p14:creationId xmlns:p14="http://schemas.microsoft.com/office/powerpoint/2010/main" val="399518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dirty="0">
                <a:solidFill>
                  <a:schemeClr val="bg1"/>
                </a:solidFill>
              </a:rPr>
              <a:t>Asset </a:t>
            </a:r>
            <a:r>
              <a:rPr lang="en-US" sz="1100" dirty="0" err="1">
                <a:solidFill>
                  <a:schemeClr val="bg1"/>
                </a:solidFill>
              </a:rPr>
              <a:t>Digitisation</a:t>
            </a:r>
            <a:r>
              <a:rPr lang="en-US" sz="1100" dirty="0">
                <a:solidFill>
                  <a:schemeClr val="bg1"/>
                </a:solidFill>
              </a:rPr>
              <a:t> is currently using </a:t>
            </a:r>
            <a:r>
              <a:rPr lang="en-US" sz="1100" dirty="0" err="1">
                <a:solidFill>
                  <a:schemeClr val="bg1"/>
                </a:solidFill>
              </a:rPr>
              <a:t>Mikrotik</a:t>
            </a:r>
            <a:r>
              <a:rPr lang="en-US" sz="1100" dirty="0">
                <a:solidFill>
                  <a:schemeClr val="bg1"/>
                </a:solidFill>
              </a:rPr>
              <a:t> devices running a Lisp script for publishing GPS data to their internal application. </a:t>
            </a:r>
          </a:p>
          <a:p>
            <a:r>
              <a:rPr lang="en-US" sz="1800" b="1" i="1" dirty="0">
                <a:solidFill>
                  <a:schemeClr val="bg1"/>
                </a:solidFill>
              </a:rPr>
              <a:t>What is the story?  What was the business challenge?</a:t>
            </a:r>
          </a:p>
          <a:p>
            <a:pPr marL="0" indent="0">
              <a:buNone/>
            </a:pPr>
            <a:r>
              <a:rPr lang="en-US" sz="1200" dirty="0">
                <a:solidFill>
                  <a:schemeClr val="bg1"/>
                </a:solidFill>
              </a:rPr>
              <a:t>The customer are interested in adopting Cisco IoT routing, yet unaware of how to migrate their Lisp script. </a:t>
            </a:r>
          </a:p>
          <a:p>
            <a:r>
              <a:rPr lang="en-US" sz="1800" b="1" i="1" dirty="0">
                <a:solidFill>
                  <a:schemeClr val="bg1"/>
                </a:solidFill>
              </a:rPr>
              <a:t>What the PoV accomplished? </a:t>
            </a:r>
          </a:p>
          <a:p>
            <a:pPr marL="0" indent="0">
              <a:buNone/>
            </a:pPr>
            <a:r>
              <a:rPr lang="en-US" sz="1200" dirty="0">
                <a:solidFill>
                  <a:schemeClr val="bg1"/>
                </a:solidFill>
              </a:rPr>
              <a:t>The PoV is an </a:t>
            </a:r>
            <a:r>
              <a:rPr lang="en-US" sz="1200" dirty="0" err="1">
                <a:solidFill>
                  <a:schemeClr val="bg1"/>
                </a:solidFill>
              </a:rPr>
              <a:t>IOx</a:t>
            </a:r>
            <a:r>
              <a:rPr lang="en-US" sz="1200" dirty="0">
                <a:solidFill>
                  <a:schemeClr val="bg1"/>
                </a:solidFill>
              </a:rPr>
              <a:t> application publishing GPS data to a user-defined REST endpoint, as well as locally stored application logs. </a:t>
            </a:r>
            <a:endParaRPr lang="en-US" sz="1200" b="1" dirty="0"/>
          </a:p>
          <a:p>
            <a:r>
              <a:rPr lang="en-US" sz="1800" b="1" i="1" dirty="0">
                <a:solidFill>
                  <a:schemeClr val="bg1"/>
                </a:solidFill>
              </a:rPr>
              <a:t>What are the benefits to the customer?</a:t>
            </a:r>
          </a:p>
          <a:p>
            <a:pPr marL="0" indent="0">
              <a:buNone/>
            </a:pPr>
            <a:r>
              <a:rPr lang="en-US" sz="1200" dirty="0">
                <a:solidFill>
                  <a:schemeClr val="bg1"/>
                </a:solidFill>
              </a:rPr>
              <a:t>The customer gains awareness of local application hosting on Cisco IoT routing platforms, as well as hindered less in the adoption of the platform.</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4802918" cy="507831"/>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80" name="Rectangle 79">
            <a:extLst>
              <a:ext uri="{FF2B5EF4-FFF2-40B4-BE49-F238E27FC236}">
                <a16:creationId xmlns:a16="http://schemas.microsoft.com/office/drawing/2014/main" id="{2A743EA7-87B0-D640-989B-01DB00D505BE}"/>
              </a:ext>
            </a:extLst>
          </p:cNvPr>
          <p:cNvSpPr/>
          <p:nvPr/>
        </p:nvSpPr>
        <p:spPr>
          <a:xfrm>
            <a:off x="235808" y="4425275"/>
            <a:ext cx="7749821" cy="307777"/>
          </a:xfrm>
          <a:prstGeom prst="rect">
            <a:avLst/>
          </a:prstGeom>
        </p:spPr>
        <p:txBody>
          <a:bodyPr wrap="square">
            <a:spAutoFit/>
          </a:bodyPr>
          <a:lstStyle/>
          <a:p>
            <a:pPr algn="ctr"/>
            <a:r>
              <a:rPr lang="en-CA" sz="1400" dirty="0">
                <a:solidFill>
                  <a:schemeClr val="bg1"/>
                </a:solidFill>
                <a:latin typeface="+mn-lt"/>
              </a:rPr>
              <a:t>https://</a:t>
            </a:r>
            <a:r>
              <a:rPr lang="en-CA" sz="1400" dirty="0" err="1">
                <a:solidFill>
                  <a:schemeClr val="bg1"/>
                </a:solidFill>
                <a:latin typeface="+mn-lt"/>
              </a:rPr>
              <a:t>wwwin-github.cisco.com</a:t>
            </a:r>
            <a:r>
              <a:rPr lang="en-CA" sz="1400" dirty="0">
                <a:solidFill>
                  <a:schemeClr val="bg1"/>
                </a:solidFill>
                <a:latin typeface="+mn-lt"/>
              </a:rPr>
              <a:t>/</a:t>
            </a:r>
            <a:r>
              <a:rPr lang="en-CA" sz="1400" dirty="0" err="1">
                <a:solidFill>
                  <a:schemeClr val="bg1"/>
                </a:solidFill>
                <a:latin typeface="+mn-lt"/>
              </a:rPr>
              <a:t>gve</a:t>
            </a:r>
            <a:r>
              <a:rPr lang="en-CA" sz="1400" dirty="0">
                <a:solidFill>
                  <a:schemeClr val="bg1"/>
                </a:solidFill>
                <a:latin typeface="+mn-lt"/>
              </a:rPr>
              <a:t>/</a:t>
            </a:r>
            <a:r>
              <a:rPr lang="en-CA" sz="1400" dirty="0" err="1">
                <a:solidFill>
                  <a:schemeClr val="bg1"/>
                </a:solidFill>
                <a:latin typeface="+mn-lt"/>
              </a:rPr>
              <a:t>gve_devnet_iox_gps_publishing</a:t>
            </a:r>
            <a:endParaRPr lang="en-US" sz="1400" b="1" dirty="0">
              <a:solidFill>
                <a:schemeClr val="bg1"/>
              </a:solidFill>
              <a:latin typeface="+mn-lt"/>
            </a:endParaRP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E87E17CA-3F2B-4D4D-A418-1D3B860C0556}"/>
              </a:ext>
            </a:extLst>
          </p:cNvPr>
          <p:cNvPicPr>
            <a:picLocks noChangeAspect="1"/>
          </p:cNvPicPr>
          <p:nvPr/>
        </p:nvPicPr>
        <p:blipFill>
          <a:blip r:embed="rId4"/>
          <a:stretch>
            <a:fillRect/>
          </a:stretch>
        </p:blipFill>
        <p:spPr>
          <a:xfrm>
            <a:off x="499456" y="1070883"/>
            <a:ext cx="4936427" cy="3283889"/>
          </a:xfrm>
          <a:prstGeom prst="rect">
            <a:avLst/>
          </a:prstGeom>
        </p:spPr>
      </p:pic>
      <p:sp>
        <p:nvSpPr>
          <p:cNvPr id="2" name="Rounded Rectangle 1">
            <a:extLst>
              <a:ext uri="{FF2B5EF4-FFF2-40B4-BE49-F238E27FC236}">
                <a16:creationId xmlns:a16="http://schemas.microsoft.com/office/drawing/2014/main" id="{E339EB68-C1B5-8C4A-BE33-3B036B6215B1}"/>
              </a:ext>
            </a:extLst>
          </p:cNvPr>
          <p:cNvSpPr/>
          <p:nvPr/>
        </p:nvSpPr>
        <p:spPr>
          <a:xfrm>
            <a:off x="6241774" y="1204126"/>
            <a:ext cx="2593096" cy="136762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dirty="0">
                <a:solidFill>
                  <a:schemeClr val="bg2"/>
                </a:solidFill>
              </a:rPr>
              <a:t>Customer Location Services Application</a:t>
            </a:r>
          </a:p>
        </p:txBody>
      </p:sp>
      <p:cxnSp>
        <p:nvCxnSpPr>
          <p:cNvPr id="4" name="Straight Arrow Connector 3">
            <a:extLst>
              <a:ext uri="{FF2B5EF4-FFF2-40B4-BE49-F238E27FC236}">
                <a16:creationId xmlns:a16="http://schemas.microsoft.com/office/drawing/2014/main" id="{9EDFF646-1023-2649-8142-0C016A3104C2}"/>
              </a:ext>
            </a:extLst>
          </p:cNvPr>
          <p:cNvCxnSpPr/>
          <p:nvPr/>
        </p:nvCxnSpPr>
        <p:spPr>
          <a:xfrm>
            <a:off x="3943847" y="1887219"/>
            <a:ext cx="2178657" cy="0"/>
          </a:xfrm>
          <a:prstGeom prst="straightConnector1">
            <a:avLst/>
          </a:prstGeom>
          <a:ln w="571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2D6950-61E2-0846-B01F-8AA00B27CCBB}"/>
              </a:ext>
            </a:extLst>
          </p:cNvPr>
          <p:cNvSpPr txBox="1"/>
          <p:nvPr/>
        </p:nvSpPr>
        <p:spPr>
          <a:xfrm>
            <a:off x="5235164" y="1477426"/>
            <a:ext cx="863883" cy="369332"/>
          </a:xfrm>
          <a:prstGeom prst="rect">
            <a:avLst/>
          </a:prstGeom>
          <a:noFill/>
        </p:spPr>
        <p:txBody>
          <a:bodyPr wrap="square" rtlCol="0">
            <a:spAutoFit/>
          </a:bodyPr>
          <a:lstStyle/>
          <a:p>
            <a:r>
              <a:rPr lang="en-BE" dirty="0">
                <a:latin typeface="+mn-lt"/>
              </a:rPr>
              <a:t>REST</a:t>
            </a:r>
          </a:p>
        </p:txBody>
      </p:sp>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a:extLst>
              <a:ext uri="{FF2B5EF4-FFF2-40B4-BE49-F238E27FC236}">
                <a16:creationId xmlns:a16="http://schemas.microsoft.com/office/drawing/2014/main" id="{FBB56EB9-E02A-4645-AF74-86FDF840B2D0}"/>
              </a:ext>
            </a:extLst>
          </p:cNvPr>
          <p:cNvPicPr>
            <a:picLocks noChangeAspect="1"/>
          </p:cNvPicPr>
          <p:nvPr/>
        </p:nvPicPr>
        <p:blipFill>
          <a:blip r:embed="rId4"/>
          <a:stretch>
            <a:fillRect/>
          </a:stretch>
        </p:blipFill>
        <p:spPr>
          <a:xfrm>
            <a:off x="1739215" y="1631230"/>
            <a:ext cx="5252393" cy="2954838"/>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(1) Open </a:t>
            </a:r>
            <a:r>
              <a:rPr lang="en-US" dirty="0">
                <a:latin typeface="+mn-lt"/>
              </a:rPr>
              <a:t>IR1800 </a:t>
            </a:r>
            <a:r>
              <a:rPr lang="en-GB" dirty="0">
                <a:latin typeface="+mn-lt"/>
              </a:rPr>
              <a:t>Local Manager</a:t>
            </a:r>
            <a:endParaRPr lang="en-BE" dirty="0">
              <a:latin typeface="+mn-lt"/>
            </a:endParaRPr>
          </a:p>
        </p:txBody>
      </p:sp>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(2) </a:t>
            </a:r>
            <a:r>
              <a:rPr lang="en-US" dirty="0">
                <a:latin typeface="+mn-lt"/>
              </a:rPr>
              <a:t>Navigate to </a:t>
            </a:r>
            <a:r>
              <a:rPr lang="en-US" dirty="0" err="1">
                <a:latin typeface="+mn-lt"/>
              </a:rPr>
              <a:t>IOx</a:t>
            </a:r>
            <a:r>
              <a:rPr lang="en-US" dirty="0">
                <a:latin typeface="+mn-lt"/>
              </a:rPr>
              <a:t> + create a new app</a:t>
            </a:r>
            <a:endParaRPr lang="en-BE" dirty="0">
              <a:latin typeface="+mn-lt"/>
            </a:endParaRPr>
          </a:p>
        </p:txBody>
      </p:sp>
      <p:pic>
        <p:nvPicPr>
          <p:cNvPr id="5" name="Picture 4" descr="Graphical user interface, application, Word&#10;&#10;Description automatically generated">
            <a:extLst>
              <a:ext uri="{FF2B5EF4-FFF2-40B4-BE49-F238E27FC236}">
                <a16:creationId xmlns:a16="http://schemas.microsoft.com/office/drawing/2014/main" id="{952CD3D4-1B82-E944-8611-79A22D29E569}"/>
              </a:ext>
            </a:extLst>
          </p:cNvPr>
          <p:cNvPicPr>
            <a:picLocks noChangeAspect="1"/>
          </p:cNvPicPr>
          <p:nvPr/>
        </p:nvPicPr>
        <p:blipFill>
          <a:blip r:embed="rId4"/>
          <a:stretch>
            <a:fillRect/>
          </a:stretch>
        </p:blipFill>
        <p:spPr>
          <a:xfrm>
            <a:off x="1769204" y="1600475"/>
            <a:ext cx="5244983" cy="2955459"/>
          </a:xfrm>
          <a:prstGeom prst="rect">
            <a:avLst/>
          </a:prstGeom>
        </p:spPr>
      </p:pic>
    </p:spTree>
    <p:extLst>
      <p:ext uri="{BB962C8B-B14F-4D97-AF65-F5344CB8AC3E}">
        <p14:creationId xmlns:p14="http://schemas.microsoft.com/office/powerpoint/2010/main" val="33680376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 name="TextBox 3">
            <a:extLst>
              <a:ext uri="{FF2B5EF4-FFF2-40B4-BE49-F238E27FC236}">
                <a16:creationId xmlns:a16="http://schemas.microsoft.com/office/drawing/2014/main" id="{74057DB3-E574-2549-8E90-7828FAB12A65}"/>
              </a:ext>
            </a:extLst>
          </p:cNvPr>
          <p:cNvSpPr txBox="1"/>
          <p:nvPr/>
        </p:nvSpPr>
        <p:spPr>
          <a:xfrm>
            <a:off x="2034862" y="999199"/>
            <a:ext cx="4713668" cy="369332"/>
          </a:xfrm>
          <a:prstGeom prst="rect">
            <a:avLst/>
          </a:prstGeom>
          <a:noFill/>
        </p:spPr>
        <p:txBody>
          <a:bodyPr wrap="square" rtlCol="0">
            <a:spAutoFit/>
          </a:bodyPr>
          <a:lstStyle/>
          <a:p>
            <a:pPr algn="ctr"/>
            <a:r>
              <a:rPr lang="en-BE" dirty="0">
                <a:latin typeface="+mn-lt"/>
              </a:rPr>
              <a:t>(3) </a:t>
            </a:r>
            <a:r>
              <a:rPr lang="en-US" dirty="0">
                <a:latin typeface="+mn-lt"/>
              </a:rPr>
              <a:t>Upload application as a .tar file</a:t>
            </a:r>
            <a:endParaRPr lang="en-BE" dirty="0">
              <a:latin typeface="+mn-lt"/>
            </a:endParaRPr>
          </a:p>
        </p:txBody>
      </p:sp>
      <p:pic>
        <p:nvPicPr>
          <p:cNvPr id="3" name="Picture 2" descr="Graphical user interface, application, Word&#10;&#10;Description automatically generated">
            <a:extLst>
              <a:ext uri="{FF2B5EF4-FFF2-40B4-BE49-F238E27FC236}">
                <a16:creationId xmlns:a16="http://schemas.microsoft.com/office/drawing/2014/main" id="{19B4A9AE-7E52-564B-944E-8D0169E73AA1}"/>
              </a:ext>
            </a:extLst>
          </p:cNvPr>
          <p:cNvPicPr>
            <a:picLocks noChangeAspect="1"/>
          </p:cNvPicPr>
          <p:nvPr/>
        </p:nvPicPr>
        <p:blipFill>
          <a:blip r:embed="rId4"/>
          <a:stretch>
            <a:fillRect/>
          </a:stretch>
        </p:blipFill>
        <p:spPr>
          <a:xfrm>
            <a:off x="1715278" y="1471502"/>
            <a:ext cx="5352836" cy="2997468"/>
          </a:xfrm>
          <a:prstGeom prst="rect">
            <a:avLst/>
          </a:prstGeom>
        </p:spPr>
      </p:pic>
    </p:spTree>
    <p:extLst>
      <p:ext uri="{BB962C8B-B14F-4D97-AF65-F5344CB8AC3E}">
        <p14:creationId xmlns:p14="http://schemas.microsoft.com/office/powerpoint/2010/main" val="25285657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07A531-BAE9-408B-9F03-D932114F809A}">
  <ds:schemaRefs>
    <ds:schemaRef ds:uri="http://schemas.microsoft.com/sharepoint/v3/contenttype/forms"/>
  </ds:schemaRefs>
</ds:datastoreItem>
</file>

<file path=customXml/itemProps3.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91</TotalTime>
  <Words>1660</Words>
  <Application>Microsoft Macintosh PowerPoint</Application>
  <PresentationFormat>On-screen Show (16:9)</PresentationFormat>
  <Paragraphs>195</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CiscoSansTT</vt:lpstr>
      <vt:lpstr>CiscoSansTT ExtraLight</vt:lpstr>
      <vt:lpstr>Blue theme 2015 16x9</vt:lpstr>
      <vt:lpstr>IOx GPS Data Publishing App for IR1800 IoT Routing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Stien Vanderhallen (stienvan)</cp:lastModifiedBy>
  <cp:revision>10</cp:revision>
  <cp:lastPrinted>2016-04-29T20:31:14Z</cp:lastPrinted>
  <dcterms:created xsi:type="dcterms:W3CDTF">2019-06-10T07:47:01Z</dcterms:created>
  <dcterms:modified xsi:type="dcterms:W3CDTF">2022-04-21T09:36:44Z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